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256" r:id="rId2"/>
    <p:sldId id="264" r:id="rId3"/>
    <p:sldId id="263" r:id="rId4"/>
    <p:sldId id="262" r:id="rId5"/>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64" autoAdjust="0"/>
    <p:restoredTop sz="71970" autoAdjust="0"/>
  </p:normalViewPr>
  <p:slideViewPr>
    <p:cSldViewPr snapToGrid="0">
      <p:cViewPr varScale="1">
        <p:scale>
          <a:sx n="72" d="100"/>
          <a:sy n="72" d="100"/>
        </p:scale>
        <p:origin x="1956" y="78"/>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A019356-D531-8B10-41C6-770342C023AB}"/>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(37)</a:t>
            </a:r>
          </a:p>
        </p:txBody>
      </p:sp>
      <p:sp>
        <p:nvSpPr>
          <p:cNvPr id="3" name="Date Placeholder 2">
            <a:extLst>
              <a:ext uri="{FF2B5EF4-FFF2-40B4-BE49-F238E27FC236}">
                <a16:creationId xmlns:a16="http://schemas.microsoft.com/office/drawing/2014/main" id="{0E90A0C7-4A86-5C11-0D6C-7F521B98B55C}"/>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8/21/2022 am class</a:t>
            </a:r>
          </a:p>
        </p:txBody>
      </p:sp>
      <p:sp>
        <p:nvSpPr>
          <p:cNvPr id="4" name="Footer Placeholder 3">
            <a:extLst>
              <a:ext uri="{FF2B5EF4-FFF2-40B4-BE49-F238E27FC236}">
                <a16:creationId xmlns:a16="http://schemas.microsoft.com/office/drawing/2014/main" id="{97182385-C07E-A085-98F2-914185967CBF}"/>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16AFA5D3-1D24-1031-F4B5-6CAB1E0676AC}"/>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F52E9C72-5305-4FA5-9BB1-282A6E53BD5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432507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(37)</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8/21/2022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5CF952DF-0983-4C9E-BB93-93875BE3FFE8}" type="slidenum">
              <a:rPr lang="en-US" smtClean="0"/>
              <a:t>‹#›</a:t>
            </a:fld>
            <a:endParaRPr lang="en-US"/>
          </a:p>
        </p:txBody>
      </p:sp>
    </p:spTree>
    <p:extLst>
      <p:ext uri="{BB962C8B-B14F-4D97-AF65-F5344CB8AC3E}">
        <p14:creationId xmlns:p14="http://schemas.microsoft.com/office/powerpoint/2010/main" val="23203681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Psalms 11:6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Let him rain coals on the wicked; fire and sulfur and a scorching wind shall be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portion of their cup.”</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6:25-33</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"Therefore I tell you,</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do not be anxious about your life, what you will eat or what you will drink, nor about your body, what you will put on. Is not life more than food, and the body more than clothing?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Look at the birds of the air: they neither sow nor reap nor gather into barns, and yet your heavenly Father feeds them.</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Are you not of more value than they?  </a:t>
            </a:r>
            <a:r>
              <a:rPr lang="en-US" sz="1900" b="1" baseline="30000" dirty="0">
                <a:solidFill>
                  <a:srgbClr val="21770A"/>
                </a:solidFill>
                <a:latin typeface="Arial" panose="020B0604020202020204" pitchFamily="34" charset="0"/>
              </a:rPr>
              <a:t>27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which of you by being anxious can add a single hour to his</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span of life?</a:t>
            </a:r>
            <a:r>
              <a:rPr lang="en-US" sz="1900" b="1" baseline="30000" dirty="0">
                <a:solidFill>
                  <a:srgbClr val="000000"/>
                </a:solidFill>
                <a:latin typeface="Trebuchet MS" panose="020B0603020202020204" pitchFamily="34" charset="0"/>
              </a:rPr>
              <a:t>*</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 </a:t>
            </a:r>
            <a:r>
              <a:rPr lang="en-US" sz="1900" b="1" baseline="30000" dirty="0">
                <a:solidFill>
                  <a:srgbClr val="21770A"/>
                </a:solidFill>
                <a:latin typeface="Arial" panose="020B0604020202020204" pitchFamily="34" charset="0"/>
              </a:rPr>
              <a:t>28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why are you anxious about clothing? Consider the lilies of the field, how they grow: they neither toil nor spin,  </a:t>
            </a:r>
            <a:r>
              <a:rPr lang="en-US" sz="1900" b="1" baseline="30000" dirty="0">
                <a:solidFill>
                  <a:srgbClr val="21770A"/>
                </a:solidFill>
                <a:latin typeface="Arial" panose="020B0604020202020204" pitchFamily="34" charset="0"/>
              </a:rPr>
              <a:t>29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yet I tell you,</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even Solomon in all his glory was not arrayed like one of these.  </a:t>
            </a:r>
            <a:r>
              <a:rPr lang="en-US" sz="1900" b="1" baseline="30000" dirty="0">
                <a:solidFill>
                  <a:srgbClr val="21770A"/>
                </a:solidFill>
                <a:latin typeface="Arial" panose="020B0604020202020204" pitchFamily="34" charset="0"/>
              </a:rPr>
              <a:t>30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if God so clothes the grass of the field, which today is alive and tomorrow is thrown into the oven, will he not much more clothe you,</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O you of little faith?  </a:t>
            </a:r>
            <a:r>
              <a:rPr lang="en-US" sz="1900" b="1" baseline="30000" dirty="0">
                <a:solidFill>
                  <a:srgbClr val="21770A"/>
                </a:solidFill>
                <a:latin typeface="Arial" panose="020B0604020202020204" pitchFamily="34" charset="0"/>
              </a:rPr>
              <a:t>31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Therefore do not be anxious, saying, 'What shall we eat?' or 'What shall we drink?' or 'What shall we wear?'  </a:t>
            </a:r>
            <a:r>
              <a:rPr lang="en-US" sz="1900" b="1" baseline="30000" dirty="0">
                <a:solidFill>
                  <a:srgbClr val="21770A"/>
                </a:solidFill>
                <a:latin typeface="Arial" panose="020B0604020202020204" pitchFamily="34" charset="0"/>
              </a:rPr>
              <a:t>32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the Gentiles seek after all these things, and</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your heavenly Father knows that you need them all.  </a:t>
            </a:r>
            <a:r>
              <a:rPr lang="en-US" sz="1900" b="1" baseline="30000" dirty="0">
                <a:solidFill>
                  <a:srgbClr val="21770A"/>
                </a:solidFill>
                <a:latin typeface="Arial" panose="020B0604020202020204" pitchFamily="34" charset="0"/>
              </a:rPr>
              <a:t>33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seek first</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the kingdom of God and his righteousness,</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and all these things will be added to you.”</a:t>
            </a:r>
          </a:p>
          <a:p>
            <a:pPr algn="l"/>
            <a:endParaRPr lang="en-US" dirty="0"/>
          </a:p>
        </p:txBody>
      </p:sp>
      <p:sp>
        <p:nvSpPr>
          <p:cNvPr id="4" name="Header Placeholder 3"/>
          <p:cNvSpPr>
            <a:spLocks noGrp="1"/>
          </p:cNvSpPr>
          <p:nvPr>
            <p:ph type="hdr" sz="quarter"/>
          </p:nvPr>
        </p:nvSpPr>
        <p:spPr/>
        <p:txBody>
          <a:bodyPr/>
          <a:lstStyle/>
          <a:p>
            <a:r>
              <a:rPr lang="en-US"/>
              <a:t>Class – A Study Of The Psalms (37)</a:t>
            </a:r>
          </a:p>
        </p:txBody>
      </p:sp>
      <p:sp>
        <p:nvSpPr>
          <p:cNvPr id="5" name="Date Placeholder 4"/>
          <p:cNvSpPr>
            <a:spLocks noGrp="1"/>
          </p:cNvSpPr>
          <p:nvPr>
            <p:ph type="dt" idx="1"/>
          </p:nvPr>
        </p:nvSpPr>
        <p:spPr/>
        <p:txBody>
          <a:bodyPr/>
          <a:lstStyle/>
          <a:p>
            <a:r>
              <a:rPr lang="en-US"/>
              <a:t>8/21/2022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5CF952DF-0983-4C9E-BB93-93875BE3FFE8}" type="slidenum">
              <a:rPr lang="en-US" smtClean="0"/>
              <a:t>2</a:t>
            </a:fld>
            <a:endParaRPr lang="en-US"/>
          </a:p>
        </p:txBody>
      </p:sp>
    </p:spTree>
    <p:extLst>
      <p:ext uri="{BB962C8B-B14F-4D97-AF65-F5344CB8AC3E}">
        <p14:creationId xmlns:p14="http://schemas.microsoft.com/office/powerpoint/2010/main" val="1643242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 </a:t>
            </a:r>
            <a:r>
              <a:rPr lang="en-US" b="1" i="0" u="none" strike="noStrike" baseline="0" dirty="0">
                <a:solidFill>
                  <a:srgbClr val="000000"/>
                </a:solidFill>
                <a:latin typeface="Tahoma" panose="020B0604030504040204" pitchFamily="34" charset="0"/>
              </a:rPr>
              <a:t>Hebrews 13:5</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Keep your life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free from love of money,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be content with what you have, for he has said,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"I will never leave you nor forsake you."</a:t>
            </a:r>
            <a:endParaRPr lang="en-US" dirty="0"/>
          </a:p>
        </p:txBody>
      </p:sp>
      <p:sp>
        <p:nvSpPr>
          <p:cNvPr id="4" name="Header Placeholder 3"/>
          <p:cNvSpPr>
            <a:spLocks noGrp="1"/>
          </p:cNvSpPr>
          <p:nvPr>
            <p:ph type="hdr" sz="quarter"/>
          </p:nvPr>
        </p:nvSpPr>
        <p:spPr/>
        <p:txBody>
          <a:bodyPr/>
          <a:lstStyle/>
          <a:p>
            <a:r>
              <a:rPr lang="en-US"/>
              <a:t>Class – A Study Of The Psalms (37)</a:t>
            </a:r>
          </a:p>
        </p:txBody>
      </p:sp>
      <p:sp>
        <p:nvSpPr>
          <p:cNvPr id="5" name="Date Placeholder 4"/>
          <p:cNvSpPr>
            <a:spLocks noGrp="1"/>
          </p:cNvSpPr>
          <p:nvPr>
            <p:ph type="dt" idx="1"/>
          </p:nvPr>
        </p:nvSpPr>
        <p:spPr/>
        <p:txBody>
          <a:bodyPr/>
          <a:lstStyle/>
          <a:p>
            <a:r>
              <a:rPr lang="en-US"/>
              <a:t>8/21/2022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5CF952DF-0983-4C9E-BB93-93875BE3FFE8}" type="slidenum">
              <a:rPr lang="en-US" smtClean="0"/>
              <a:t>3</a:t>
            </a:fld>
            <a:endParaRPr lang="en-US"/>
          </a:p>
        </p:txBody>
      </p:sp>
    </p:spTree>
    <p:extLst>
      <p:ext uri="{BB962C8B-B14F-4D97-AF65-F5344CB8AC3E}">
        <p14:creationId xmlns:p14="http://schemas.microsoft.com/office/powerpoint/2010/main" val="4174697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Deuteronomy 8:7-9</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the Lord  your God is bringing you into a good land,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 land of brooks of water, of fountains and springs, flowing out in the valleys and hills, </a:t>
            </a:r>
            <a:r>
              <a:rPr lang="en-US" sz="1900" b="1" baseline="30000" dirty="0">
                <a:solidFill>
                  <a:srgbClr val="21770A"/>
                </a:solidFill>
                <a:latin typeface="Arial" panose="020B0604020202020204" pitchFamily="34" charset="0"/>
              </a:rPr>
              <a:t>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 land of wheat and barley,</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of vines and fig trees and pomegranates, a land of olive trees and honey, </a:t>
            </a:r>
            <a:r>
              <a:rPr lang="en-US" sz="1900" b="1" baseline="30000" dirty="0">
                <a:solidFill>
                  <a:srgbClr val="21770A"/>
                </a:solidFill>
                <a:latin typeface="Arial" panose="020B0604020202020204" pitchFamily="34" charset="0"/>
              </a:rPr>
              <a:t>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 land in which you will eat bread without scarcity, in which you will lack nothing, a land whose stones are iron, and out of whose hills you can dig copper.” </a:t>
            </a:r>
          </a:p>
          <a:p>
            <a:pPr algn="l"/>
            <a:endParaRPr lang="en-US" sz="1900" dirty="0">
              <a:solidFill>
                <a:srgbClr val="000000"/>
              </a:solidFill>
              <a:latin typeface="Trebuchet MS" panose="020B0603020202020204" pitchFamily="34" charset="0"/>
            </a:endParaRPr>
          </a:p>
          <a:p>
            <a:pPr algn="l"/>
            <a:r>
              <a:rPr lang="en-US" b="1" i="0" u="none" strike="noStrike" baseline="0" dirty="0">
                <a:solidFill>
                  <a:srgbClr val="000000"/>
                </a:solidFill>
                <a:latin typeface="Tahoma" panose="020B0604030504040204" pitchFamily="34" charset="0"/>
              </a:rPr>
              <a:t>Jeremiah 3:19</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"'I said How I would set you among my sons, and give you a pleasant land, a heritage most beautiful of all nations. And I thought you would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call me, My Father, and would not turn from following me.”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Psalms 106:24</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Then they</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despised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pleasant land, having</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no faith in his promise.”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Numbers 14:1-10</a:t>
            </a:r>
            <a:r>
              <a:rPr lang="en-US" b="0" i="0" u="none" strike="noStrike" baseline="0" dirty="0">
                <a:solidFill>
                  <a:srgbClr val="000000"/>
                </a:solidFill>
                <a:latin typeface="Tahoma" panose="020B0604030504040204" pitchFamily="34" charset="0"/>
              </a:rPr>
              <a:t> – “1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all the congregation raised a loud cry, and the people</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wept that night.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all the people of Israel</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grumbled against Moses and Aaron. The whole congregation said to them, "Would that we had died in the land of Egypt! Or</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would that we had died in this wilderness!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Why is the Lord  bringing us into this land, to fall by the sword?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Our wives and our little ones will become a prey. Would it not be better for us to go back to Egypt?"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said to one another,</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"Let us choose a leader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go back to Egypt.“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Moses and Aaron fell on their faces before all the assembly of the congregation of the people of Israel.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Joshua the son of Nun and Caleb the son of Jephunneh, who were among those who had spied out the land, tore their clothes </a:t>
            </a:r>
            <a:r>
              <a:rPr lang="en-US" sz="1900" b="1" baseline="30000" dirty="0">
                <a:solidFill>
                  <a:srgbClr val="21770A"/>
                </a:solidFill>
                <a:latin typeface="Arial" panose="020B0604020202020204" pitchFamily="34" charset="0"/>
              </a:rPr>
              <a:t>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said to all the congregation of the people of Israel,</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land, which we passed through to spy it out, is an exceedingly good land. </a:t>
            </a:r>
            <a:r>
              <a:rPr lang="en-US" sz="1900" b="1" baseline="30000" dirty="0">
                <a:solidFill>
                  <a:srgbClr val="21770A"/>
                </a:solidFill>
                <a:latin typeface="Arial" panose="020B0604020202020204" pitchFamily="34" charset="0"/>
              </a:rPr>
              <a:t>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If</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Lord  delights in us, he will bring us into this land and give it to us,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a land that flows with milk and honey. </a:t>
            </a:r>
            <a:r>
              <a:rPr lang="en-US" sz="1900" b="1" baseline="30000" dirty="0">
                <a:solidFill>
                  <a:srgbClr val="21770A"/>
                </a:solidFill>
                <a:latin typeface="Arial" panose="020B0604020202020204" pitchFamily="34" charset="0"/>
              </a:rPr>
              <a:t>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Only</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do not rebel against the Lord . And</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do not fear the people of the land, for</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they are bread for us. Their protection is removed from them, and the Lord  is with us; do not fear them."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all the congregation said to stone them with stones. But</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glory of the Lord  appeared at the tent of meeting to all the people of Israel.”</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Luke 12:13-21</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Someone in the crowd said to him, "Teacher, tell my brother to divide the inheritance with me."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he said to him,</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"Man,</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who made me a judge or arbitrator over you?"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to them,</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"Take care, and be on your guard against all covetousness, for one's life does not consist in the abundance of his possessions."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told them a parable, saying,</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"The land of a rich man produced plentifully,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thought to himself,</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'What shall I do, for I have nowhere to store my crops?'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'I will do this: I will tear down my</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barns and build larger ones, and there I will store all my grain and my goods.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 will say to my soul, Soul, you have ample goods laid up</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for many years; relax,</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eat, drink, be merry.'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God said to him,</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'Fool!</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This night</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your soul is required of you, and the things you have prepared,</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whose will they be?'  </a:t>
            </a:r>
            <a:r>
              <a:rPr lang="en-US" sz="1900" b="1" baseline="30000" dirty="0">
                <a:solidFill>
                  <a:srgbClr val="21770A"/>
                </a:solidFill>
                <a:latin typeface="Arial" panose="020B0604020202020204" pitchFamily="34" charset="0"/>
              </a:rPr>
              <a:t>21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So is the one</a:t>
            </a:r>
            <a:r>
              <a:rPr lang="en-US" sz="1900" b="1" dirty="0">
                <a:solidFill>
                  <a:srgbClr val="000000"/>
                </a:solidFill>
                <a:latin typeface="Trebuchet MS" panose="020B0603020202020204" pitchFamily="34" charset="0"/>
              </a:rPr>
              <a:t> </a:t>
            </a:r>
            <a:r>
              <a:rPr lang="en-US" sz="1900" dirty="0">
                <a:solidFill>
                  <a:srgbClr val="000000"/>
                </a:solidFill>
                <a:latin typeface="Trebuchet MS" panose="020B0603020202020204" pitchFamily="34" charset="0"/>
              </a:rPr>
              <a:t>who lays up treasure for himself and is not rich toward God.“</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Timothy 6:6</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there is great gain in</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godliness</a:t>
            </a:r>
            <a:r>
              <a:rPr lang="en-US" sz="1900" b="1" dirty="0">
                <a:solidFill>
                  <a:srgbClr val="6C0108"/>
                </a:solidFill>
                <a:latin typeface="Trebuchet MS" panose="020B0603020202020204" pitchFamily="34" charset="0"/>
              </a:rPr>
              <a:t> </a:t>
            </a:r>
            <a:r>
              <a:rPr lang="en-US" sz="1900" dirty="0">
                <a:solidFill>
                  <a:srgbClr val="000000"/>
                </a:solidFill>
                <a:latin typeface="Trebuchet MS" panose="020B0603020202020204" pitchFamily="34" charset="0"/>
              </a:rPr>
              <a:t>with contentment”</a:t>
            </a:r>
            <a:endParaRPr lang="en-US" dirty="0"/>
          </a:p>
        </p:txBody>
      </p:sp>
      <p:sp>
        <p:nvSpPr>
          <p:cNvPr id="4" name="Header Placeholder 3"/>
          <p:cNvSpPr>
            <a:spLocks noGrp="1"/>
          </p:cNvSpPr>
          <p:nvPr>
            <p:ph type="hdr" sz="quarter"/>
          </p:nvPr>
        </p:nvSpPr>
        <p:spPr/>
        <p:txBody>
          <a:bodyPr/>
          <a:lstStyle/>
          <a:p>
            <a:r>
              <a:rPr lang="en-US"/>
              <a:t>Class – A Study Of The Psalms (37)</a:t>
            </a:r>
          </a:p>
        </p:txBody>
      </p:sp>
      <p:sp>
        <p:nvSpPr>
          <p:cNvPr id="5" name="Date Placeholder 4"/>
          <p:cNvSpPr>
            <a:spLocks noGrp="1"/>
          </p:cNvSpPr>
          <p:nvPr>
            <p:ph type="dt" idx="1"/>
          </p:nvPr>
        </p:nvSpPr>
        <p:spPr/>
        <p:txBody>
          <a:bodyPr/>
          <a:lstStyle/>
          <a:p>
            <a:r>
              <a:rPr lang="en-US"/>
              <a:t>8/21/2022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5CF952DF-0983-4C9E-BB93-93875BE3FFE8}" type="slidenum">
              <a:rPr lang="en-US" smtClean="0"/>
              <a:t>4</a:t>
            </a:fld>
            <a:endParaRPr lang="en-US"/>
          </a:p>
        </p:txBody>
      </p:sp>
    </p:spTree>
    <p:extLst>
      <p:ext uri="{BB962C8B-B14F-4D97-AF65-F5344CB8AC3E}">
        <p14:creationId xmlns:p14="http://schemas.microsoft.com/office/powerpoint/2010/main" val="22322102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25184387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2372982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4099128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387330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421092855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1739186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2055581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130562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3608521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1915145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DA3B020F-2482-408B-8E84-8CC3F371E411}" type="datetimeFigureOut">
              <a:rPr lang="en-US" smtClean="0"/>
              <a:t>8/26/2022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130351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A3B020F-2482-408B-8E84-8CC3F371E411}" type="datetimeFigureOut">
              <a:rPr lang="en-US" smtClean="0"/>
              <a:t>8/26/2022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34788048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AB23A96-E5EE-F996-D4EF-A633EF102E57}"/>
              </a:ext>
            </a:extLst>
          </p:cNvPr>
          <p:cNvSpPr>
            <a:spLocks noGrp="1"/>
          </p:cNvSpPr>
          <p:nvPr>
            <p:ph type="subTitle" idx="1"/>
          </p:nvPr>
        </p:nvSpPr>
        <p:spPr>
          <a:xfrm>
            <a:off x="1371600" y="4057650"/>
            <a:ext cx="6400800" cy="707886"/>
          </a:xfrm>
        </p:spPr>
        <p:txBody>
          <a:bodyPr>
            <a:spAutoFit/>
          </a:bodyPr>
          <a:lstStyle/>
          <a:p>
            <a:r>
              <a:rPr lang="en-US" sz="4000" b="1" dirty="0">
                <a:solidFill>
                  <a:schemeClr val="tx1"/>
                </a:solidFill>
              </a:rPr>
              <a:t>August 21, 2022</a:t>
            </a:r>
          </a:p>
        </p:txBody>
      </p:sp>
      <p:sp>
        <p:nvSpPr>
          <p:cNvPr id="2" name="Title 1">
            <a:extLst>
              <a:ext uri="{FF2B5EF4-FFF2-40B4-BE49-F238E27FC236}">
                <a16:creationId xmlns:a16="http://schemas.microsoft.com/office/drawing/2014/main" id="{2DB7804B-8A9F-CE81-972C-474B54BD5420}"/>
              </a:ext>
            </a:extLst>
          </p:cNvPr>
          <p:cNvSpPr>
            <a:spLocks noGrp="1"/>
          </p:cNvSpPr>
          <p:nvPr>
            <p:ph type="ctrTitle"/>
          </p:nvPr>
        </p:nvSpPr>
        <p:spPr>
          <a:xfrm>
            <a:off x="457200" y="1556141"/>
            <a:ext cx="8229600" cy="1369606"/>
          </a:xfrm>
        </p:spPr>
        <p:txBody>
          <a:bodyPr>
            <a:spAutoFit/>
          </a:bodyPr>
          <a:lstStyle/>
          <a:p>
            <a:r>
              <a:rPr lang="en-US" dirty="0">
                <a:solidFill>
                  <a:schemeClr val="bg1"/>
                </a:solidFill>
              </a:rPr>
              <a:t>Psalms 16</a:t>
            </a:r>
            <a:br>
              <a:rPr lang="en-US" dirty="0">
                <a:solidFill>
                  <a:schemeClr val="bg1"/>
                </a:solidFill>
              </a:rPr>
            </a:br>
            <a:r>
              <a:rPr lang="en-US" dirty="0">
                <a:solidFill>
                  <a:schemeClr val="bg1"/>
                </a:solidFill>
              </a:rPr>
              <a:t> Preserved By God</a:t>
            </a:r>
          </a:p>
        </p:txBody>
      </p:sp>
    </p:spTree>
    <p:extLst>
      <p:ext uri="{BB962C8B-B14F-4D97-AF65-F5344CB8AC3E}">
        <p14:creationId xmlns:p14="http://schemas.microsoft.com/office/powerpoint/2010/main" val="3372515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203200" y="-54838"/>
            <a:ext cx="8798560" cy="1369606"/>
          </a:xfrm>
        </p:spPr>
        <p:txBody>
          <a:bodyPr>
            <a:spAutoFit/>
          </a:bodyPr>
          <a:lstStyle/>
          <a:p>
            <a:r>
              <a:rPr lang="en-US" b="1" dirty="0">
                <a:solidFill>
                  <a:schemeClr val="tx1"/>
                </a:solidFill>
              </a:rPr>
              <a:t>Present Blessings Due to a Relationship With God (Psalms 16:5-8)</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65988" y="1277060"/>
            <a:ext cx="9006892" cy="5109091"/>
          </a:xfrm>
        </p:spPr>
        <p:txBody>
          <a:bodyPr wrap="square">
            <a:spAutoFit/>
          </a:bodyPr>
          <a:lstStyle/>
          <a:p>
            <a:pPr marL="0" indent="0">
              <a:spcBef>
                <a:spcPts val="0"/>
              </a:spcBef>
              <a:buNone/>
            </a:pPr>
            <a:r>
              <a:rPr lang="en-US" sz="3200" b="1" dirty="0"/>
              <a:t>Assigned me my portion and my cup.</a:t>
            </a:r>
          </a:p>
          <a:p>
            <a:pPr marL="0" indent="0">
              <a:spcBef>
                <a:spcPts val="0"/>
              </a:spcBef>
              <a:buNone/>
            </a:pPr>
            <a:r>
              <a:rPr lang="en-US" sz="2800" dirty="0"/>
              <a:t>Psalms 16:5, </a:t>
            </a:r>
            <a:r>
              <a:rPr lang="en-US" sz="2800" i="1" dirty="0"/>
              <a:t>“The Lord is my chosen portion and my cup; you hold my lot.”</a:t>
            </a:r>
          </a:p>
          <a:p>
            <a:pPr>
              <a:spcBef>
                <a:spcPts val="0"/>
              </a:spcBef>
              <a:buClr>
                <a:schemeClr val="tx1"/>
              </a:buClr>
            </a:pPr>
            <a:r>
              <a:rPr lang="en-US" sz="2800" dirty="0"/>
              <a:t>One’s portion can either refer to one’s land or to one’s food. Since this sentence is tied to the cup, it is likely referring to the portion of food that is given by God. Psalms 11:6</a:t>
            </a:r>
          </a:p>
          <a:p>
            <a:pPr lvl="1">
              <a:spcBef>
                <a:spcPts val="0"/>
              </a:spcBef>
              <a:buClr>
                <a:schemeClr val="tx1"/>
              </a:buClr>
            </a:pPr>
            <a:r>
              <a:rPr lang="en-US" sz="2600" dirty="0"/>
              <a:t> David writes that God has taken care of him when it comes to food and drink.</a:t>
            </a:r>
          </a:p>
          <a:p>
            <a:pPr lvl="1">
              <a:spcBef>
                <a:spcPts val="0"/>
              </a:spcBef>
              <a:buClr>
                <a:schemeClr val="tx1"/>
              </a:buClr>
            </a:pPr>
            <a:r>
              <a:rPr lang="en-US" sz="2600" dirty="0"/>
              <a:t>Our greatest concern is usually </a:t>
            </a:r>
            <a:r>
              <a:rPr lang="en-US" sz="2600" b="1" dirty="0"/>
              <a:t>what</a:t>
            </a:r>
            <a:r>
              <a:rPr lang="en-US" sz="2600" dirty="0"/>
              <a:t> we will eat, not </a:t>
            </a:r>
            <a:r>
              <a:rPr lang="en-US" sz="2600" b="1" dirty="0"/>
              <a:t>if</a:t>
            </a:r>
            <a:r>
              <a:rPr lang="en-US" sz="2600" dirty="0"/>
              <a:t> we will eat. We must remember that God has given us such blessings today and give thanks. cf. Matthew 6:25-33; </a:t>
            </a:r>
            <a:br>
              <a:rPr lang="en-US" sz="2600" dirty="0"/>
            </a:br>
            <a:r>
              <a:rPr lang="en-US" sz="2600" dirty="0"/>
              <a:t>Psalms 37:25, </a:t>
            </a:r>
            <a:r>
              <a:rPr lang="en-US" sz="2600" i="1" dirty="0"/>
              <a:t>“I have been young, and now am old, yet I have not seen the righteous forsaken or his children begging for bread.”</a:t>
            </a:r>
          </a:p>
        </p:txBody>
      </p:sp>
    </p:spTree>
    <p:extLst>
      <p:ext uri="{BB962C8B-B14F-4D97-AF65-F5344CB8AC3E}">
        <p14:creationId xmlns:p14="http://schemas.microsoft.com/office/powerpoint/2010/main" val="485269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275431" y="40094"/>
            <a:ext cx="8593137" cy="1369606"/>
          </a:xfrm>
        </p:spPr>
        <p:txBody>
          <a:bodyPr>
            <a:spAutoFit/>
          </a:bodyPr>
          <a:lstStyle/>
          <a:p>
            <a:r>
              <a:rPr lang="en-US" b="1" dirty="0">
                <a:solidFill>
                  <a:schemeClr val="tx1"/>
                </a:solidFill>
              </a:rPr>
              <a:t>Present Blessings Due to a Relationship With God (Psalms 16:5-8)</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137160" y="1346200"/>
            <a:ext cx="8869680" cy="4801314"/>
          </a:xfrm>
        </p:spPr>
        <p:txBody>
          <a:bodyPr>
            <a:spAutoFit/>
          </a:bodyPr>
          <a:lstStyle/>
          <a:p>
            <a:pPr marL="0" indent="0">
              <a:spcBef>
                <a:spcPts val="0"/>
              </a:spcBef>
              <a:buNone/>
            </a:pPr>
            <a:r>
              <a:rPr lang="en-US" sz="3200" b="1" dirty="0"/>
              <a:t>My lot is secure.</a:t>
            </a:r>
          </a:p>
          <a:p>
            <a:pPr marL="0" indent="0">
              <a:spcBef>
                <a:spcPts val="0"/>
              </a:spcBef>
              <a:buNone/>
            </a:pPr>
            <a:r>
              <a:rPr lang="en-US" sz="2800" dirty="0"/>
              <a:t>Psalms 16:5, </a:t>
            </a:r>
            <a:r>
              <a:rPr lang="en-US" sz="2800" i="1" dirty="0"/>
              <a:t>“The Lord is my chosen portion and my cup; </a:t>
            </a:r>
            <a:r>
              <a:rPr lang="en-US" sz="2800" i="1" u="sng" dirty="0"/>
              <a:t>you hold my lot</a:t>
            </a:r>
            <a:r>
              <a:rPr lang="en-US" sz="2800" i="1" dirty="0"/>
              <a:t>.”</a:t>
            </a:r>
            <a:endParaRPr lang="en-US" sz="3200" i="1" dirty="0"/>
          </a:p>
          <a:p>
            <a:pPr>
              <a:spcBef>
                <a:spcPts val="0"/>
              </a:spcBef>
              <a:buClr>
                <a:schemeClr val="tx1"/>
              </a:buClr>
            </a:pPr>
            <a:r>
              <a:rPr lang="en-US" sz="3200" dirty="0"/>
              <a:t>This statement alludes to the fact that God has taken care of him through every circumstance.</a:t>
            </a:r>
          </a:p>
          <a:p>
            <a:pPr>
              <a:spcBef>
                <a:spcPts val="0"/>
              </a:spcBef>
              <a:buClr>
                <a:schemeClr val="tx1"/>
              </a:buClr>
            </a:pPr>
            <a:r>
              <a:rPr lang="en-US" sz="3200" dirty="0"/>
              <a:t>Expresses hope and promise.</a:t>
            </a:r>
          </a:p>
          <a:p>
            <a:pPr lvl="1">
              <a:spcBef>
                <a:spcPts val="0"/>
              </a:spcBef>
              <a:buClr>
                <a:schemeClr val="tx1"/>
              </a:buClr>
            </a:pPr>
            <a:r>
              <a:rPr lang="en-US" sz="3000" dirty="0"/>
              <a:t>God will provide for us and keep us secure when we are with Him.</a:t>
            </a:r>
          </a:p>
          <a:p>
            <a:pPr lvl="1">
              <a:spcBef>
                <a:spcPts val="0"/>
              </a:spcBef>
              <a:buClr>
                <a:schemeClr val="tx1"/>
              </a:buClr>
            </a:pPr>
            <a:r>
              <a:rPr lang="en-US" sz="3000" dirty="0"/>
              <a:t>This is not to say that nothing bad will ever happen, for bad things happened to David and happened to Jesus.</a:t>
            </a:r>
          </a:p>
          <a:p>
            <a:pPr lvl="1">
              <a:spcBef>
                <a:spcPts val="0"/>
              </a:spcBef>
              <a:buClr>
                <a:schemeClr val="tx1"/>
              </a:buClr>
            </a:pPr>
            <a:r>
              <a:rPr lang="en-US" sz="3000" dirty="0"/>
              <a:t>God will never forsake us or let us go. cf. Hebrews 13:5</a:t>
            </a:r>
          </a:p>
        </p:txBody>
      </p:sp>
    </p:spTree>
    <p:extLst>
      <p:ext uri="{BB962C8B-B14F-4D97-AF65-F5344CB8AC3E}">
        <p14:creationId xmlns:p14="http://schemas.microsoft.com/office/powerpoint/2010/main" val="362455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274320" y="65514"/>
            <a:ext cx="8522017" cy="1369606"/>
          </a:xfrm>
        </p:spPr>
        <p:txBody>
          <a:bodyPr>
            <a:spAutoFit/>
          </a:bodyPr>
          <a:lstStyle/>
          <a:p>
            <a:r>
              <a:rPr lang="en-US" b="1" dirty="0">
                <a:solidFill>
                  <a:schemeClr val="tx1"/>
                </a:solidFill>
              </a:rPr>
              <a:t>Present Blessings Due to a Relationship With God (Psalms 16:5-8)</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203200" y="1447800"/>
            <a:ext cx="8869680" cy="5201424"/>
          </a:xfrm>
        </p:spPr>
        <p:txBody>
          <a:bodyPr>
            <a:spAutoFit/>
          </a:bodyPr>
          <a:lstStyle/>
          <a:p>
            <a:pPr marL="0" indent="0">
              <a:buNone/>
            </a:pPr>
            <a:r>
              <a:rPr lang="en-US" sz="2800" dirty="0"/>
              <a:t> </a:t>
            </a:r>
            <a:r>
              <a:rPr lang="en-US" sz="3200" b="1" dirty="0"/>
              <a:t>I have a beautiful inheritance.</a:t>
            </a:r>
          </a:p>
          <a:p>
            <a:pPr marL="0" indent="0">
              <a:buNone/>
            </a:pPr>
            <a:r>
              <a:rPr lang="en-US" sz="2800" dirty="0"/>
              <a:t>Psalms 16:6, </a:t>
            </a:r>
            <a:r>
              <a:rPr lang="en-US" sz="2800" i="1" dirty="0"/>
              <a:t>“The lines have fallen for me in pleasant places; indeed, I have a beautiful inheritance.”</a:t>
            </a:r>
          </a:p>
          <a:p>
            <a:pPr>
              <a:buClr>
                <a:schemeClr val="tx1"/>
              </a:buClr>
            </a:pPr>
            <a:r>
              <a:rPr lang="en-US" sz="2800" dirty="0"/>
              <a:t>David is content with what God has given and gratefully accepts these things. Under the old covenant, earthly Israel received </a:t>
            </a:r>
            <a:br>
              <a:rPr lang="en-US" sz="2800" dirty="0"/>
            </a:br>
            <a:r>
              <a:rPr lang="en-US" sz="2800" i="1" dirty="0"/>
              <a:t>“a pleasant land, a heritage most beautiful” </a:t>
            </a:r>
            <a:r>
              <a:rPr lang="en-US" sz="2800" dirty="0"/>
              <a:t>on earth</a:t>
            </a:r>
            <a:br>
              <a:rPr lang="en-US" sz="2800" dirty="0"/>
            </a:br>
            <a:r>
              <a:rPr lang="en-US" sz="2800" dirty="0"/>
              <a:t>(Deuteronomy 8:7-9; Jeremiah 3:19).</a:t>
            </a:r>
          </a:p>
          <a:p>
            <a:pPr>
              <a:buClr>
                <a:schemeClr val="tx1"/>
              </a:buClr>
            </a:pPr>
            <a:r>
              <a:rPr lang="en-US" sz="2800" dirty="0"/>
              <a:t>Israel </a:t>
            </a:r>
            <a:r>
              <a:rPr lang="en-US" sz="2800" i="1" dirty="0"/>
              <a:t>“despised the pleasant land” </a:t>
            </a:r>
            <a:r>
              <a:rPr lang="en-US" sz="2800" dirty="0"/>
              <a:t>of their inheritance</a:t>
            </a:r>
            <a:br>
              <a:rPr lang="en-US" sz="2800" dirty="0"/>
            </a:br>
            <a:r>
              <a:rPr lang="en-US" sz="2800" dirty="0"/>
              <a:t>(Psalms 106:24; Numbers 14:1-10).</a:t>
            </a:r>
          </a:p>
          <a:p>
            <a:pPr>
              <a:buClr>
                <a:schemeClr val="tx1"/>
              </a:buClr>
            </a:pPr>
            <a:r>
              <a:rPr lang="en-US" sz="2800" dirty="0"/>
              <a:t>We must always receive what God has given us with thanksgiving. (cf. Luke 12:13-21; 1 Timothy 6:6)</a:t>
            </a:r>
          </a:p>
        </p:txBody>
      </p:sp>
    </p:spTree>
    <p:extLst>
      <p:ext uri="{BB962C8B-B14F-4D97-AF65-F5344CB8AC3E}">
        <p14:creationId xmlns:p14="http://schemas.microsoft.com/office/powerpoint/2010/main" val="39331171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260</TotalTime>
  <Words>1509</Words>
  <Application>Microsoft Office PowerPoint</Application>
  <PresentationFormat>On-screen Show (4:3)</PresentationFormat>
  <Paragraphs>49</Paragraphs>
  <Slides>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Franklin Gothic Book</vt:lpstr>
      <vt:lpstr>Perpetua</vt:lpstr>
      <vt:lpstr>Tahoma</vt:lpstr>
      <vt:lpstr>Trebuchet MS</vt:lpstr>
      <vt:lpstr>Wingdings 2</vt:lpstr>
      <vt:lpstr>Theme10</vt:lpstr>
      <vt:lpstr>Psalms 16  Preserved By God</vt:lpstr>
      <vt:lpstr>Present Blessings Due to a Relationship With God (Psalms 16:5-8)</vt:lpstr>
      <vt:lpstr>Present Blessings Due to a Relationship With God (Psalms 16:5-8)</vt:lpstr>
      <vt:lpstr>Present Blessings Due to a Relationship With God (Psalms 16:5-8)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 16  Preserved By God</dc:title>
  <dc:creator>mgalloway2715@gmail.com</dc:creator>
  <cp:lastModifiedBy>Richard Lidh</cp:lastModifiedBy>
  <cp:revision>19</cp:revision>
  <cp:lastPrinted>2022-08-26T21:09:42Z</cp:lastPrinted>
  <dcterms:created xsi:type="dcterms:W3CDTF">2022-08-07T13:13:08Z</dcterms:created>
  <dcterms:modified xsi:type="dcterms:W3CDTF">2022-08-26T21:10:09Z</dcterms:modified>
</cp:coreProperties>
</file>